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57" r:id="rId3"/>
    <p:sldId id="258" r:id="rId4"/>
    <p:sldId id="270" r:id="rId5"/>
    <p:sldId id="260" r:id="rId6"/>
    <p:sldId id="274" r:id="rId7"/>
    <p:sldId id="269" r:id="rId8"/>
    <p:sldId id="263" r:id="rId9"/>
    <p:sldId id="267" r:id="rId10"/>
    <p:sldId id="275" r:id="rId11"/>
    <p:sldId id="264" r:id="rId12"/>
    <p:sldId id="261" r:id="rId13"/>
    <p:sldId id="262" r:id="rId14"/>
    <p:sldId id="273" r:id="rId15"/>
    <p:sldId id="271" r:id="rId16"/>
    <p:sldId id="272" r:id="rId17"/>
    <p:sldId id="268" r:id="rId18"/>
    <p:sldId id="266" r:id="rId19"/>
  </p:sldIdLst>
  <p:sldSz cx="11522075" cy="6480175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696" y="96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849085551340857E-2"/>
          <c:y val="0.18507189677337438"/>
          <c:w val="0.93830175696457008"/>
          <c:h val="0.63111765359404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051674597194828"/>
                  <c:y val="-7.33965897314848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  <a:r>
                      <a:rPr lang="ru-RU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мин</a:t>
                    </a:r>
                    <a:endParaRPr lang="ru-RU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50267859587695"/>
                      <c:h val="0.2036755365048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1DB-4AB5-88BF-39FA7DB32FD5}"/>
                </c:ext>
              </c:extLst>
            </c:dLbl>
            <c:dLbl>
              <c:idx val="1"/>
              <c:layout>
                <c:manualLayout>
                  <c:x val="0.14022327962597703"/>
                  <c:y val="-1.8348786229181582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 мин</a:t>
                    </a:r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55071666241209"/>
                      <c:h val="0.269548975788877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1DB-4AB5-88BF-39FA7DB32F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B-4AB5-88BF-39FA7DB32F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93604760"/>
        <c:axId val="291392736"/>
      </c:barChart>
      <c:catAx>
        <c:axId val="293604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1392736"/>
        <c:crosses val="autoZero"/>
        <c:auto val="1"/>
        <c:lblAlgn val="ctr"/>
        <c:lblOffset val="100"/>
        <c:noMultiLvlLbl val="0"/>
      </c:catAx>
      <c:valAx>
        <c:axId val="29139273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93604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4FACE-CD19-4F17-8169-1B194026C792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96339017-E105-4442-BA33-59D868555C23}">
      <dgm:prSet phldrT="[Текст]" custT="1"/>
      <dgm:spPr/>
      <dgm:t>
        <a:bodyPr/>
        <a:lstStyle/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/>
            <a:t>ПОСЕТИТЕЛЬ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Консультация по вопросу нахождения нужного кабинета у охраны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/>
        </a:p>
        <a:p>
          <a:pPr marL="0" marR="0" lvl="0" indent="0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FFFF00"/>
              </a:solidFill>
            </a:rPr>
            <a:t>4 мин.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 smtClean="0"/>
        </a:p>
      </dgm:t>
    </dgm:pt>
    <dgm:pt modelId="{9255D1F8-9F1C-420A-9EC1-27EFCA5CBAB2}" type="parTrans" cxnId="{7B2E2448-4942-4177-9121-F37215747669}">
      <dgm:prSet/>
      <dgm:spPr/>
      <dgm:t>
        <a:bodyPr/>
        <a:lstStyle/>
        <a:p>
          <a:endParaRPr lang="ru-RU"/>
        </a:p>
      </dgm:t>
    </dgm:pt>
    <dgm:pt modelId="{2EA11758-4184-42E7-AE0A-FDBC83300775}" type="sibTrans" cxnId="{7B2E2448-4942-4177-9121-F37215747669}">
      <dgm:prSet/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26FF1B80-85E0-4D81-B29D-E5DB9B6150B9}">
      <dgm:prSet phldrT="[Текст]" custT="1"/>
      <dgm:spPr/>
      <dgm:t>
        <a:bodyPr/>
        <a:lstStyle/>
        <a:p>
          <a:r>
            <a:rPr lang="ru-RU" sz="2400" b="1" dirty="0" smtClean="0"/>
            <a:t>ПОСЕТИТЕЛЬ</a:t>
          </a:r>
        </a:p>
        <a:p>
          <a:endParaRPr lang="ru-RU" sz="2000" b="1" dirty="0" smtClean="0"/>
        </a:p>
        <a:p>
          <a:endParaRPr lang="ru-RU" sz="2000" b="1" dirty="0" smtClean="0"/>
        </a:p>
        <a:p>
          <a:r>
            <a:rPr lang="ru-RU" sz="2000" b="1" dirty="0" smtClean="0"/>
            <a:t> </a:t>
          </a:r>
          <a:r>
            <a:rPr lang="ru-RU" sz="2400" dirty="0" smtClean="0"/>
            <a:t>Консультация у сотрудников в коридорах учреждения в поисках нужного кабинета</a:t>
          </a:r>
        </a:p>
        <a:p>
          <a:endParaRPr lang="ru-RU" sz="2000" dirty="0" smtClean="0"/>
        </a:p>
        <a:p>
          <a:r>
            <a:rPr lang="ru-RU" sz="2000" b="1" dirty="0" smtClean="0">
              <a:solidFill>
                <a:srgbClr val="FFFF00"/>
              </a:solidFill>
            </a:rPr>
            <a:t>3 мин.</a:t>
          </a:r>
          <a:endParaRPr lang="ru-RU" sz="2000" b="1" dirty="0">
            <a:solidFill>
              <a:srgbClr val="FFFF00"/>
            </a:solidFill>
          </a:endParaRPr>
        </a:p>
      </dgm:t>
    </dgm:pt>
    <dgm:pt modelId="{4FC4823D-2204-49C0-95D3-0F13966F2E84}" type="parTrans" cxnId="{8BF7EF81-28D3-4270-BF20-0C9169F6BDE8}">
      <dgm:prSet/>
      <dgm:spPr/>
      <dgm:t>
        <a:bodyPr/>
        <a:lstStyle/>
        <a:p>
          <a:endParaRPr lang="ru-RU"/>
        </a:p>
      </dgm:t>
    </dgm:pt>
    <dgm:pt modelId="{06D8C34D-D631-40BF-925C-0951DA735092}" type="sibTrans" cxnId="{8BF7EF81-28D3-4270-BF20-0C9169F6BDE8}">
      <dgm:prSet/>
      <dgm:spPr/>
      <dgm:t>
        <a:bodyPr/>
        <a:lstStyle/>
        <a:p>
          <a:endParaRPr lang="ru-RU"/>
        </a:p>
      </dgm:t>
    </dgm:pt>
    <dgm:pt modelId="{D7F40BE7-9CF5-4452-BBAD-A7D5470B2D16}">
      <dgm:prSet phldrT="[Текст]" custT="1"/>
      <dgm:spPr/>
      <dgm:t>
        <a:bodyPr/>
        <a:lstStyle/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/>
            <a:t>СОТРУДНИК 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/>
            <a:t>ДШИ № 50</a:t>
          </a: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Нахождение посетителем  нужного кабинета в учреждении или его сотрудника</a:t>
          </a:r>
          <a:endParaRPr lang="ru-RU" sz="2400" b="1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/>
            <a:t> </a:t>
          </a:r>
          <a:endParaRPr lang="ru-RU" sz="2000" dirty="0" smtClean="0"/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solidFill>
                <a:srgbClr val="FFFF00"/>
              </a:solidFill>
            </a:rPr>
            <a:t>3 мин.</a:t>
          </a:r>
          <a:endParaRPr lang="ru-RU" sz="2000" b="1" dirty="0">
            <a:solidFill>
              <a:srgbClr val="FFFF00"/>
            </a:solidFill>
          </a:endParaRPr>
        </a:p>
      </dgm:t>
    </dgm:pt>
    <dgm:pt modelId="{0617DF9A-74E2-49F3-88F4-E465A7CBFD24}" type="parTrans" cxnId="{F96A62FF-FA9D-4EEF-980D-2D899A1B8DBA}">
      <dgm:prSet/>
      <dgm:spPr/>
      <dgm:t>
        <a:bodyPr/>
        <a:lstStyle/>
        <a:p>
          <a:endParaRPr lang="ru-RU"/>
        </a:p>
      </dgm:t>
    </dgm:pt>
    <dgm:pt modelId="{ED5E8024-AB13-492E-AECE-1A7F7228FA51}" type="sibTrans" cxnId="{F96A62FF-FA9D-4EEF-980D-2D899A1B8DBA}">
      <dgm:prSet/>
      <dgm:spPr/>
      <dgm:t>
        <a:bodyPr/>
        <a:lstStyle/>
        <a:p>
          <a:endParaRPr lang="ru-RU"/>
        </a:p>
      </dgm:t>
    </dgm:pt>
    <dgm:pt modelId="{9398978E-4189-4397-9550-D5ABD37A7243}" type="pres">
      <dgm:prSet presAssocID="{DE84FACE-CD19-4F17-8169-1B194026C792}" presName="Name0" presStyleCnt="0">
        <dgm:presLayoutVars>
          <dgm:dir/>
          <dgm:resizeHandles val="exact"/>
        </dgm:presLayoutVars>
      </dgm:prSet>
      <dgm:spPr/>
    </dgm:pt>
    <dgm:pt modelId="{3C0460D4-1D39-4DA1-882A-BABA0CCC679E}" type="pres">
      <dgm:prSet presAssocID="{96339017-E105-4442-BA33-59D868555C23}" presName="node" presStyleLbl="node1" presStyleIdx="0" presStyleCnt="3" custLinFactNeighborX="-8945" custLinFactNeighborY="-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6A26F-6945-4122-9202-204186099684}" type="pres">
      <dgm:prSet presAssocID="{2EA11758-4184-42E7-AE0A-FDBC8330077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6D4AAE8-838E-4BDA-B515-A107244D6961}" type="pres">
      <dgm:prSet presAssocID="{2EA11758-4184-42E7-AE0A-FDBC83300775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FF604FD4-BA78-4AB4-923C-CFCC4274E755}" type="pres">
      <dgm:prSet presAssocID="{26FF1B80-85E0-4D81-B29D-E5DB9B6150B9}" presName="node" presStyleLbl="node1" presStyleIdx="1" presStyleCnt="3" custLinFactNeighborX="-4605" custLinFactNeighborY="-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27690-1AFA-48BB-84B6-E8FF5FBCCD87}" type="pres">
      <dgm:prSet presAssocID="{06D8C34D-D631-40BF-925C-0951DA735092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9A74AB2-B439-4E23-B6BD-0CBC685858C9}" type="pres">
      <dgm:prSet presAssocID="{06D8C34D-D631-40BF-925C-0951DA73509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7D9C53C-1AED-4220-BA93-C20E17332751}" type="pres">
      <dgm:prSet presAssocID="{D7F40BE7-9CF5-4452-BBAD-A7D5470B2D16}" presName="node" presStyleLbl="node1" presStyleIdx="2" presStyleCnt="3" custLinFactNeighborX="3744" custLinFactNeighborY="1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6A62FF-FA9D-4EEF-980D-2D899A1B8DBA}" srcId="{DE84FACE-CD19-4F17-8169-1B194026C792}" destId="{D7F40BE7-9CF5-4452-BBAD-A7D5470B2D16}" srcOrd="2" destOrd="0" parTransId="{0617DF9A-74E2-49F3-88F4-E465A7CBFD24}" sibTransId="{ED5E8024-AB13-492E-AECE-1A7F7228FA51}"/>
    <dgm:cxn modelId="{40F7DCAA-C679-46FE-B050-97435ECEC545}" type="presOf" srcId="{D7F40BE7-9CF5-4452-BBAD-A7D5470B2D16}" destId="{A7D9C53C-1AED-4220-BA93-C20E17332751}" srcOrd="0" destOrd="0" presId="urn:microsoft.com/office/officeart/2005/8/layout/process1"/>
    <dgm:cxn modelId="{8BF7EF81-28D3-4270-BF20-0C9169F6BDE8}" srcId="{DE84FACE-CD19-4F17-8169-1B194026C792}" destId="{26FF1B80-85E0-4D81-B29D-E5DB9B6150B9}" srcOrd="1" destOrd="0" parTransId="{4FC4823D-2204-49C0-95D3-0F13966F2E84}" sibTransId="{06D8C34D-D631-40BF-925C-0951DA735092}"/>
    <dgm:cxn modelId="{39170E80-F351-4FAE-A905-1B4386DD838D}" type="presOf" srcId="{26FF1B80-85E0-4D81-B29D-E5DB9B6150B9}" destId="{FF604FD4-BA78-4AB4-923C-CFCC4274E755}" srcOrd="0" destOrd="0" presId="urn:microsoft.com/office/officeart/2005/8/layout/process1"/>
    <dgm:cxn modelId="{31D53AA6-DAFA-4E6C-9C91-BE86DDC23429}" type="presOf" srcId="{2EA11758-4184-42E7-AE0A-FDBC83300775}" destId="{97D6A26F-6945-4122-9202-204186099684}" srcOrd="0" destOrd="0" presId="urn:microsoft.com/office/officeart/2005/8/layout/process1"/>
    <dgm:cxn modelId="{E72BEB7F-D04B-49B7-8D8A-320BF6AF68D8}" type="presOf" srcId="{06D8C34D-D631-40BF-925C-0951DA735092}" destId="{22327690-1AFA-48BB-84B6-E8FF5FBCCD87}" srcOrd="0" destOrd="0" presId="urn:microsoft.com/office/officeart/2005/8/layout/process1"/>
    <dgm:cxn modelId="{2E2DEB9F-6F42-4617-BBBB-A4AABD9C1975}" type="presOf" srcId="{06D8C34D-D631-40BF-925C-0951DA735092}" destId="{E9A74AB2-B439-4E23-B6BD-0CBC685858C9}" srcOrd="1" destOrd="0" presId="urn:microsoft.com/office/officeart/2005/8/layout/process1"/>
    <dgm:cxn modelId="{9E8A9112-05A2-472C-B522-6B3763A95D30}" type="presOf" srcId="{2EA11758-4184-42E7-AE0A-FDBC83300775}" destId="{F6D4AAE8-838E-4BDA-B515-A107244D6961}" srcOrd="1" destOrd="0" presId="urn:microsoft.com/office/officeart/2005/8/layout/process1"/>
    <dgm:cxn modelId="{BDBAFFE5-866F-4112-AF9D-BF99AD08FA9F}" type="presOf" srcId="{DE84FACE-CD19-4F17-8169-1B194026C792}" destId="{9398978E-4189-4397-9550-D5ABD37A7243}" srcOrd="0" destOrd="0" presId="urn:microsoft.com/office/officeart/2005/8/layout/process1"/>
    <dgm:cxn modelId="{7B2E2448-4942-4177-9121-F37215747669}" srcId="{DE84FACE-CD19-4F17-8169-1B194026C792}" destId="{96339017-E105-4442-BA33-59D868555C23}" srcOrd="0" destOrd="0" parTransId="{9255D1F8-9F1C-420A-9EC1-27EFCA5CBAB2}" sibTransId="{2EA11758-4184-42E7-AE0A-FDBC83300775}"/>
    <dgm:cxn modelId="{C6299B87-D70C-469C-9B54-D8EFF74FF60D}" type="presOf" srcId="{96339017-E105-4442-BA33-59D868555C23}" destId="{3C0460D4-1D39-4DA1-882A-BABA0CCC679E}" srcOrd="0" destOrd="0" presId="urn:microsoft.com/office/officeart/2005/8/layout/process1"/>
    <dgm:cxn modelId="{7E1D7AC1-C957-41A0-AF09-A07A67F9036A}" type="presParOf" srcId="{9398978E-4189-4397-9550-D5ABD37A7243}" destId="{3C0460D4-1D39-4DA1-882A-BABA0CCC679E}" srcOrd="0" destOrd="0" presId="urn:microsoft.com/office/officeart/2005/8/layout/process1"/>
    <dgm:cxn modelId="{DB0D09EB-FDD4-4BE3-A81B-8309B792A6E8}" type="presParOf" srcId="{9398978E-4189-4397-9550-D5ABD37A7243}" destId="{97D6A26F-6945-4122-9202-204186099684}" srcOrd="1" destOrd="0" presId="urn:microsoft.com/office/officeart/2005/8/layout/process1"/>
    <dgm:cxn modelId="{6BFF98E6-7AD1-44F8-B3FB-74C122A78A30}" type="presParOf" srcId="{97D6A26F-6945-4122-9202-204186099684}" destId="{F6D4AAE8-838E-4BDA-B515-A107244D6961}" srcOrd="0" destOrd="0" presId="urn:microsoft.com/office/officeart/2005/8/layout/process1"/>
    <dgm:cxn modelId="{5C3196EA-7E8B-423A-BFBC-C6DD6D794F53}" type="presParOf" srcId="{9398978E-4189-4397-9550-D5ABD37A7243}" destId="{FF604FD4-BA78-4AB4-923C-CFCC4274E755}" srcOrd="2" destOrd="0" presId="urn:microsoft.com/office/officeart/2005/8/layout/process1"/>
    <dgm:cxn modelId="{A4CC0901-9760-423F-A333-9712479AFC51}" type="presParOf" srcId="{9398978E-4189-4397-9550-D5ABD37A7243}" destId="{22327690-1AFA-48BB-84B6-E8FF5FBCCD87}" srcOrd="3" destOrd="0" presId="urn:microsoft.com/office/officeart/2005/8/layout/process1"/>
    <dgm:cxn modelId="{A33FE40A-ADFA-4130-A5DC-60D522CC9A4E}" type="presParOf" srcId="{22327690-1AFA-48BB-84B6-E8FF5FBCCD87}" destId="{E9A74AB2-B439-4E23-B6BD-0CBC685858C9}" srcOrd="0" destOrd="0" presId="urn:microsoft.com/office/officeart/2005/8/layout/process1"/>
    <dgm:cxn modelId="{1D9C42D1-365E-4A23-A47B-79042CA0EBC9}" type="presParOf" srcId="{9398978E-4189-4397-9550-D5ABD37A7243}" destId="{A7D9C53C-1AED-4220-BA93-C20E1733275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37105-4F1A-4D08-818D-13641B4CC46D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59C3328-DB25-48E2-836A-5FA209E5B6EA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Федеральный уровень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B3C5D8-F121-4959-9BA9-7C73227BA242}" type="parTrans" cxnId="{3A646B63-4AF1-4941-9B8F-E95428115D61}">
      <dgm:prSet/>
      <dgm:spPr/>
      <dgm:t>
        <a:bodyPr/>
        <a:lstStyle/>
        <a:p>
          <a:endParaRPr lang="ru-RU"/>
        </a:p>
      </dgm:t>
    </dgm:pt>
    <dgm:pt modelId="{1FE5E440-AAE5-45B0-9B0E-ED3BF89861FF}" type="sibTrans" cxnId="{3A646B63-4AF1-4941-9B8F-E95428115D61}">
      <dgm:prSet/>
      <dgm:spPr/>
      <dgm:t>
        <a:bodyPr/>
        <a:lstStyle/>
        <a:p>
          <a:endParaRPr lang="ru-RU"/>
        </a:p>
      </dgm:t>
    </dgm:pt>
    <dgm:pt modelId="{C58B2F08-3F7E-445D-A898-D133E69AF178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уровень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4CA1A8-1EA8-4B35-845A-EC0E7D18E1DD}" type="parTrans" cxnId="{058A5E42-841B-4F4C-9AA4-167D3914FCB6}">
      <dgm:prSet/>
      <dgm:spPr/>
      <dgm:t>
        <a:bodyPr/>
        <a:lstStyle/>
        <a:p>
          <a:endParaRPr lang="ru-RU"/>
        </a:p>
      </dgm:t>
    </dgm:pt>
    <dgm:pt modelId="{638E1376-0E5F-4C13-8C45-30918268731A}" type="sibTrans" cxnId="{058A5E42-841B-4F4C-9AA4-167D3914FCB6}">
      <dgm:prSet/>
      <dgm:spPr/>
      <dgm:t>
        <a:bodyPr/>
        <a:lstStyle/>
        <a:p>
          <a:endParaRPr lang="ru-RU"/>
        </a:p>
      </dgm:t>
    </dgm:pt>
    <dgm:pt modelId="{8DA4AB99-89AF-4AF3-87F4-46A8EE2A8863}">
      <dgm:prSet phldrT="[Текст]" custT="1"/>
      <dgm:spPr/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Уровень образовательного учреждения</a:t>
          </a:r>
          <a:endParaRPr lang="ru-RU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58C647-6D2B-45E5-969D-7DCB28457E73}" type="parTrans" cxnId="{0BEE5694-22A6-40DA-AD9E-00B3583F6056}">
      <dgm:prSet/>
      <dgm:spPr/>
      <dgm:t>
        <a:bodyPr/>
        <a:lstStyle/>
        <a:p>
          <a:endParaRPr lang="ru-RU"/>
        </a:p>
      </dgm:t>
    </dgm:pt>
    <dgm:pt modelId="{F0FA034D-394D-416C-A357-CA187E0CF6FF}" type="sibTrans" cxnId="{0BEE5694-22A6-40DA-AD9E-00B3583F6056}">
      <dgm:prSet/>
      <dgm:spPr/>
      <dgm:t>
        <a:bodyPr/>
        <a:lstStyle/>
        <a:p>
          <a:endParaRPr lang="ru-RU"/>
        </a:p>
      </dgm:t>
    </dgm:pt>
    <dgm:pt modelId="{570539C2-CDBA-4411-900A-184F713D2D28}" type="pres">
      <dgm:prSet presAssocID="{F9637105-4F1A-4D08-818D-13641B4CC4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F86DCC-F06F-48C8-AF5F-E18E403FC270}" type="pres">
      <dgm:prSet presAssocID="{859C3328-DB25-48E2-836A-5FA209E5B6EA}" presName="Name8" presStyleCnt="0"/>
      <dgm:spPr/>
    </dgm:pt>
    <dgm:pt modelId="{F314275D-0060-4A6D-AB6A-A23DD17E307C}" type="pres">
      <dgm:prSet presAssocID="{859C3328-DB25-48E2-836A-5FA209E5B6EA}" presName="level" presStyleLbl="node1" presStyleIdx="0" presStyleCnt="3" custScaleX="99850" custScaleY="93882" custLinFactNeighborX="-474" custLinFactNeighborY="6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3E1F1-DFF1-436C-A56A-9CDCCBCCCB75}" type="pres">
      <dgm:prSet presAssocID="{859C3328-DB25-48E2-836A-5FA209E5B6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CCF99-A1BA-403D-B31A-CCD93D73BA24}" type="pres">
      <dgm:prSet presAssocID="{C58B2F08-3F7E-445D-A898-D133E69AF178}" presName="Name8" presStyleCnt="0"/>
      <dgm:spPr/>
    </dgm:pt>
    <dgm:pt modelId="{34794679-1FED-4027-B7DC-F825FA35C4C8}" type="pres">
      <dgm:prSet presAssocID="{C58B2F08-3F7E-445D-A898-D133E69AF178}" presName="level" presStyleLbl="node1" presStyleIdx="1" presStyleCnt="3" custScaleX="100521" custScaleY="92888" custLinFactNeighborX="386" custLinFactNeighborY="9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FB0B7-47EA-4267-945B-D429BE68A5C5}" type="pres">
      <dgm:prSet presAssocID="{C58B2F08-3F7E-445D-A898-D133E69AF17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7BF6B-B0AF-44E2-94E9-3643AD6FFE8E}" type="pres">
      <dgm:prSet presAssocID="{8DA4AB99-89AF-4AF3-87F4-46A8EE2A8863}" presName="Name8" presStyleCnt="0"/>
      <dgm:spPr/>
    </dgm:pt>
    <dgm:pt modelId="{C68F3047-BA9C-44FA-9703-B69427ACB9B4}" type="pres">
      <dgm:prSet presAssocID="{8DA4AB99-89AF-4AF3-87F4-46A8EE2A8863}" presName="level" presStyleLbl="node1" presStyleIdx="2" presStyleCnt="3" custLinFactNeighborX="-3395" custLinFactNeighborY="88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BA2EE-5C63-4490-8649-6397A44508DA}" type="pres">
      <dgm:prSet presAssocID="{8DA4AB99-89AF-4AF3-87F4-46A8EE2A886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8A5E42-841B-4F4C-9AA4-167D3914FCB6}" srcId="{F9637105-4F1A-4D08-818D-13641B4CC46D}" destId="{C58B2F08-3F7E-445D-A898-D133E69AF178}" srcOrd="1" destOrd="0" parTransId="{0C4CA1A8-1EA8-4B35-845A-EC0E7D18E1DD}" sibTransId="{638E1376-0E5F-4C13-8C45-30918268731A}"/>
    <dgm:cxn modelId="{D3574CD1-46D8-4322-B3CC-11E48809C9B2}" type="presOf" srcId="{F9637105-4F1A-4D08-818D-13641B4CC46D}" destId="{570539C2-CDBA-4411-900A-184F713D2D28}" srcOrd="0" destOrd="0" presId="urn:microsoft.com/office/officeart/2005/8/layout/pyramid1"/>
    <dgm:cxn modelId="{D8BC5734-5B7B-4A7E-B315-F1D2CFFF17BB}" type="presOf" srcId="{859C3328-DB25-48E2-836A-5FA209E5B6EA}" destId="{F314275D-0060-4A6D-AB6A-A23DD17E307C}" srcOrd="0" destOrd="0" presId="urn:microsoft.com/office/officeart/2005/8/layout/pyramid1"/>
    <dgm:cxn modelId="{DF1F9960-A121-4FCD-BFB0-5A5E391E1FD7}" type="presOf" srcId="{C58B2F08-3F7E-445D-A898-D133E69AF178}" destId="{34794679-1FED-4027-B7DC-F825FA35C4C8}" srcOrd="0" destOrd="0" presId="urn:microsoft.com/office/officeart/2005/8/layout/pyramid1"/>
    <dgm:cxn modelId="{0BEE5694-22A6-40DA-AD9E-00B3583F6056}" srcId="{F9637105-4F1A-4D08-818D-13641B4CC46D}" destId="{8DA4AB99-89AF-4AF3-87F4-46A8EE2A8863}" srcOrd="2" destOrd="0" parTransId="{BE58C647-6D2B-45E5-969D-7DCB28457E73}" sibTransId="{F0FA034D-394D-416C-A357-CA187E0CF6FF}"/>
    <dgm:cxn modelId="{6E10169B-6661-4EEC-8395-E3B821C9EC0F}" type="presOf" srcId="{859C3328-DB25-48E2-836A-5FA209E5B6EA}" destId="{F8D3E1F1-DFF1-436C-A56A-9CDCCBCCCB75}" srcOrd="1" destOrd="0" presId="urn:microsoft.com/office/officeart/2005/8/layout/pyramid1"/>
    <dgm:cxn modelId="{EE40ACFF-D81F-4568-A12D-A78A8DC97415}" type="presOf" srcId="{8DA4AB99-89AF-4AF3-87F4-46A8EE2A8863}" destId="{8CABA2EE-5C63-4490-8649-6397A44508DA}" srcOrd="1" destOrd="0" presId="urn:microsoft.com/office/officeart/2005/8/layout/pyramid1"/>
    <dgm:cxn modelId="{1217A1E5-04EC-4AA0-83D2-352B7EE8E10E}" type="presOf" srcId="{C58B2F08-3F7E-445D-A898-D133E69AF178}" destId="{C48FB0B7-47EA-4267-945B-D429BE68A5C5}" srcOrd="1" destOrd="0" presId="urn:microsoft.com/office/officeart/2005/8/layout/pyramid1"/>
    <dgm:cxn modelId="{3A646B63-4AF1-4941-9B8F-E95428115D61}" srcId="{F9637105-4F1A-4D08-818D-13641B4CC46D}" destId="{859C3328-DB25-48E2-836A-5FA209E5B6EA}" srcOrd="0" destOrd="0" parTransId="{41B3C5D8-F121-4959-9BA9-7C73227BA242}" sibTransId="{1FE5E440-AAE5-45B0-9B0E-ED3BF89861FF}"/>
    <dgm:cxn modelId="{8EE1FB31-1941-41CC-A611-02AA9C84826F}" type="presOf" srcId="{8DA4AB99-89AF-4AF3-87F4-46A8EE2A8863}" destId="{C68F3047-BA9C-44FA-9703-B69427ACB9B4}" srcOrd="0" destOrd="0" presId="urn:microsoft.com/office/officeart/2005/8/layout/pyramid1"/>
    <dgm:cxn modelId="{AA28E6A3-CBFD-4B4E-A497-10D61D029DBA}" type="presParOf" srcId="{570539C2-CDBA-4411-900A-184F713D2D28}" destId="{BEF86DCC-F06F-48C8-AF5F-E18E403FC270}" srcOrd="0" destOrd="0" presId="urn:microsoft.com/office/officeart/2005/8/layout/pyramid1"/>
    <dgm:cxn modelId="{C28F1965-BFA8-45B4-8F16-6F5B2A5977B8}" type="presParOf" srcId="{BEF86DCC-F06F-48C8-AF5F-E18E403FC270}" destId="{F314275D-0060-4A6D-AB6A-A23DD17E307C}" srcOrd="0" destOrd="0" presId="urn:microsoft.com/office/officeart/2005/8/layout/pyramid1"/>
    <dgm:cxn modelId="{DE8A92A2-47A0-435F-ABC7-8E1C6231014B}" type="presParOf" srcId="{BEF86DCC-F06F-48C8-AF5F-E18E403FC270}" destId="{F8D3E1F1-DFF1-436C-A56A-9CDCCBCCCB75}" srcOrd="1" destOrd="0" presId="urn:microsoft.com/office/officeart/2005/8/layout/pyramid1"/>
    <dgm:cxn modelId="{3FE209BC-7457-4B1D-B26E-243DFCAE43C5}" type="presParOf" srcId="{570539C2-CDBA-4411-900A-184F713D2D28}" destId="{669CCF99-A1BA-403D-B31A-CCD93D73BA24}" srcOrd="1" destOrd="0" presId="urn:microsoft.com/office/officeart/2005/8/layout/pyramid1"/>
    <dgm:cxn modelId="{E73E1A33-55BC-448B-96C4-72C05CF3B011}" type="presParOf" srcId="{669CCF99-A1BA-403D-B31A-CCD93D73BA24}" destId="{34794679-1FED-4027-B7DC-F825FA35C4C8}" srcOrd="0" destOrd="0" presId="urn:microsoft.com/office/officeart/2005/8/layout/pyramid1"/>
    <dgm:cxn modelId="{8007C8DE-89B6-4C4B-892C-98B9543ED248}" type="presParOf" srcId="{669CCF99-A1BA-403D-B31A-CCD93D73BA24}" destId="{C48FB0B7-47EA-4267-945B-D429BE68A5C5}" srcOrd="1" destOrd="0" presId="urn:microsoft.com/office/officeart/2005/8/layout/pyramid1"/>
    <dgm:cxn modelId="{CB76F67F-F124-46D4-B22D-EC69C152DF1D}" type="presParOf" srcId="{570539C2-CDBA-4411-900A-184F713D2D28}" destId="{F6A7BF6B-B0AF-44E2-94E9-3643AD6FFE8E}" srcOrd="2" destOrd="0" presId="urn:microsoft.com/office/officeart/2005/8/layout/pyramid1"/>
    <dgm:cxn modelId="{7592EF66-1731-432A-A2D0-F87BFCFD6137}" type="presParOf" srcId="{F6A7BF6B-B0AF-44E2-94E9-3643AD6FFE8E}" destId="{C68F3047-BA9C-44FA-9703-B69427ACB9B4}" srcOrd="0" destOrd="0" presId="urn:microsoft.com/office/officeart/2005/8/layout/pyramid1"/>
    <dgm:cxn modelId="{60ABCA57-1FF2-4CE2-9B5F-4B6324F829AF}" type="presParOf" srcId="{F6A7BF6B-B0AF-44E2-94E9-3643AD6FFE8E}" destId="{8CABA2EE-5C63-4490-8649-6397A44508D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914218-A04C-4816-B575-8F0F3BCE76B9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BD2A07-8AC0-4CAD-BCEE-1DDBDF707B52}">
      <dgm:prSet phldrT="[Текст]" custT="1"/>
      <dgm:spPr/>
      <dgm:t>
        <a:bodyPr/>
        <a:lstStyle/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/>
            <a:t>ПОСЕТИТЕЛЬ</a:t>
          </a:r>
          <a:r>
            <a:rPr lang="ru-RU" sz="2400" dirty="0" smtClean="0"/>
            <a:t> </a:t>
          </a:r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/>
            <a:t>Озвучивает охране цель посещения учреждения</a:t>
          </a:r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>
              <a:solidFill>
                <a:srgbClr val="FFFF00"/>
              </a:solidFill>
            </a:rPr>
            <a:t>2 мин.</a:t>
          </a:r>
          <a:endParaRPr lang="ru-RU" sz="2400" b="1" dirty="0">
            <a:solidFill>
              <a:srgbClr val="FFFF00"/>
            </a:solidFill>
          </a:endParaRPr>
        </a:p>
      </dgm:t>
    </dgm:pt>
    <dgm:pt modelId="{072116B9-C716-403B-A89C-9DF63F88B401}" type="parTrans" cxnId="{A28B0658-29CE-491B-B699-D1BEA615556B}">
      <dgm:prSet/>
      <dgm:spPr/>
      <dgm:t>
        <a:bodyPr/>
        <a:lstStyle/>
        <a:p>
          <a:endParaRPr lang="ru-RU"/>
        </a:p>
      </dgm:t>
    </dgm:pt>
    <dgm:pt modelId="{70BC803E-F13B-4CDF-866E-79EC9D457B7C}" type="sibTrans" cxnId="{A28B0658-29CE-491B-B699-D1BEA615556B}">
      <dgm:prSet/>
      <dgm:spPr/>
      <dgm:t>
        <a:bodyPr/>
        <a:lstStyle/>
        <a:p>
          <a:endParaRPr lang="ru-RU"/>
        </a:p>
      </dgm:t>
    </dgm:pt>
    <dgm:pt modelId="{F2E73EE6-F62D-47BD-AF63-96D308267170}">
      <dgm:prSet phldrT="[Текст]" custT="1"/>
      <dgm:spPr/>
      <dgm:t>
        <a:bodyPr/>
        <a:lstStyle/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ПОСЕТИТЕЛЬ</a:t>
          </a:r>
          <a:r>
            <a:rPr lang="ru-RU" sz="2400" dirty="0" smtClean="0"/>
            <a:t> </a:t>
          </a:r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dirty="0" smtClean="0"/>
            <a:t>Подробно изучает планировку и кратчайший путь к необходимой точке</a:t>
          </a:r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>
              <a:solidFill>
                <a:srgbClr val="FFFF00"/>
              </a:solidFill>
            </a:rPr>
            <a:t>2 мин.</a:t>
          </a:r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 smtClean="0"/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AD135801-D138-4FB4-9B33-E684596F64AF}" type="sibTrans" cxnId="{9677FDE5-8741-4F26-B408-F49E38103796}">
      <dgm:prSet/>
      <dgm:spPr/>
      <dgm:t>
        <a:bodyPr/>
        <a:lstStyle/>
        <a:p>
          <a:endParaRPr lang="ru-RU"/>
        </a:p>
      </dgm:t>
    </dgm:pt>
    <dgm:pt modelId="{406FCCD8-B64E-42EB-ABB3-0C2970475848}" type="parTrans" cxnId="{9677FDE5-8741-4F26-B408-F49E38103796}">
      <dgm:prSet/>
      <dgm:spPr/>
      <dgm:t>
        <a:bodyPr/>
        <a:lstStyle/>
        <a:p>
          <a:endParaRPr lang="ru-RU"/>
        </a:p>
      </dgm:t>
    </dgm:pt>
    <dgm:pt modelId="{98D7EFD3-707E-42AF-B144-327E8CD68E57}">
      <dgm:prSet phldrT="[Текст]" custT="1"/>
      <dgm:spPr/>
      <dgm:t>
        <a:bodyPr/>
        <a:lstStyle/>
        <a:p>
          <a:r>
            <a:rPr lang="ru-RU" sz="2400" b="1" dirty="0" smtClean="0"/>
            <a:t>СОТРУДНИК ДШИ № 50</a:t>
          </a:r>
        </a:p>
        <a:p>
          <a:endParaRPr lang="ru-RU" sz="2400" b="1" dirty="0" smtClean="0"/>
        </a:p>
        <a:p>
          <a:endParaRPr lang="ru-RU" sz="2400" b="1" dirty="0" smtClean="0"/>
        </a:p>
        <a:p>
          <a:r>
            <a:rPr lang="ru-RU" sz="2400" b="0" dirty="0" smtClean="0"/>
            <a:t>Посетитель находит нужный кабинет или сотрудника ДШИ </a:t>
          </a:r>
        </a:p>
        <a:p>
          <a:r>
            <a:rPr lang="ru-RU" sz="2400" b="1" dirty="0" smtClean="0">
              <a:solidFill>
                <a:srgbClr val="FFFF00"/>
              </a:solidFill>
            </a:rPr>
            <a:t>2 мин.</a:t>
          </a:r>
          <a:endParaRPr lang="ru-RU" sz="2400" b="1" dirty="0">
            <a:solidFill>
              <a:srgbClr val="FFFF00"/>
            </a:solidFill>
          </a:endParaRPr>
        </a:p>
      </dgm:t>
    </dgm:pt>
    <dgm:pt modelId="{275BC9D7-A36B-419A-9945-501CD54B8C99}" type="sibTrans" cxnId="{F1869C93-78E5-45C0-B47A-7184E47E9253}">
      <dgm:prSet/>
      <dgm:spPr/>
      <dgm:t>
        <a:bodyPr/>
        <a:lstStyle/>
        <a:p>
          <a:endParaRPr lang="ru-RU"/>
        </a:p>
      </dgm:t>
    </dgm:pt>
    <dgm:pt modelId="{768F5680-9340-4C15-A2AF-A32FE7DCD426}" type="parTrans" cxnId="{F1869C93-78E5-45C0-B47A-7184E47E9253}">
      <dgm:prSet/>
      <dgm:spPr/>
      <dgm:t>
        <a:bodyPr/>
        <a:lstStyle/>
        <a:p>
          <a:endParaRPr lang="ru-RU"/>
        </a:p>
      </dgm:t>
    </dgm:pt>
    <dgm:pt modelId="{38A8322A-52C8-4D21-B4EA-C7188001D765}" type="pres">
      <dgm:prSet presAssocID="{53914218-A04C-4816-B575-8F0F3BCE76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43A4A1-F59E-4858-936F-7DB2E64D858F}" type="pres">
      <dgm:prSet presAssocID="{85BD2A07-8AC0-4CAD-BCEE-1DDBDF707B52}" presName="node" presStyleLbl="node1" presStyleIdx="0" presStyleCnt="3" custLinFactNeighborX="4602" custLinFactNeighborY="-2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DC968-05E6-48AD-967B-D16EA87BC264}" type="pres">
      <dgm:prSet presAssocID="{70BC803E-F13B-4CDF-866E-79EC9D457B7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00A6D09-E750-4422-9038-6F18F1AEB873}" type="pres">
      <dgm:prSet presAssocID="{70BC803E-F13B-4CDF-866E-79EC9D457B7C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780E390F-57F9-418F-B155-1DE010C38D53}" type="pres">
      <dgm:prSet presAssocID="{F2E73EE6-F62D-47BD-AF63-96D30826717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63C44-6DB1-4091-91BC-A074CDD84362}" type="pres">
      <dgm:prSet presAssocID="{AD135801-D138-4FB4-9B33-E684596F64AF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1A932C8-9250-4EE8-83A5-03AF292F2864}" type="pres">
      <dgm:prSet presAssocID="{AD135801-D138-4FB4-9B33-E684596F64A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EFF896C-5B03-4DA3-BC15-D54BEF6DAF5E}" type="pres">
      <dgm:prSet presAssocID="{98D7EFD3-707E-42AF-B144-327E8CD68E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F5F539-124A-44B5-BABB-3EFEBAA58F58}" type="presOf" srcId="{70BC803E-F13B-4CDF-866E-79EC9D457B7C}" destId="{14EDC968-05E6-48AD-967B-D16EA87BC264}" srcOrd="0" destOrd="0" presId="urn:microsoft.com/office/officeart/2005/8/layout/process1"/>
    <dgm:cxn modelId="{39B42FC2-A541-480D-B730-BEC214CDCE32}" type="presOf" srcId="{85BD2A07-8AC0-4CAD-BCEE-1DDBDF707B52}" destId="{E443A4A1-F59E-4858-936F-7DB2E64D858F}" srcOrd="0" destOrd="0" presId="urn:microsoft.com/office/officeart/2005/8/layout/process1"/>
    <dgm:cxn modelId="{B6DA2B59-76DB-467E-B867-EE6091D37B05}" type="presOf" srcId="{F2E73EE6-F62D-47BD-AF63-96D308267170}" destId="{780E390F-57F9-418F-B155-1DE010C38D53}" srcOrd="0" destOrd="0" presId="urn:microsoft.com/office/officeart/2005/8/layout/process1"/>
    <dgm:cxn modelId="{01D20853-C270-4160-BBA2-7C201B8348FB}" type="presOf" srcId="{70BC803E-F13B-4CDF-866E-79EC9D457B7C}" destId="{800A6D09-E750-4422-9038-6F18F1AEB873}" srcOrd="1" destOrd="0" presId="urn:microsoft.com/office/officeart/2005/8/layout/process1"/>
    <dgm:cxn modelId="{9677FDE5-8741-4F26-B408-F49E38103796}" srcId="{53914218-A04C-4816-B575-8F0F3BCE76B9}" destId="{F2E73EE6-F62D-47BD-AF63-96D308267170}" srcOrd="1" destOrd="0" parTransId="{406FCCD8-B64E-42EB-ABB3-0C2970475848}" sibTransId="{AD135801-D138-4FB4-9B33-E684596F64AF}"/>
    <dgm:cxn modelId="{D0A4BDEB-64DC-488D-876F-2D859EDE54DD}" type="presOf" srcId="{53914218-A04C-4816-B575-8F0F3BCE76B9}" destId="{38A8322A-52C8-4D21-B4EA-C7188001D765}" srcOrd="0" destOrd="0" presId="urn:microsoft.com/office/officeart/2005/8/layout/process1"/>
    <dgm:cxn modelId="{589DD623-9170-426D-A81C-038EBB0C8B19}" type="presOf" srcId="{98D7EFD3-707E-42AF-B144-327E8CD68E57}" destId="{EEFF896C-5B03-4DA3-BC15-D54BEF6DAF5E}" srcOrd="0" destOrd="0" presId="urn:microsoft.com/office/officeart/2005/8/layout/process1"/>
    <dgm:cxn modelId="{A28B0658-29CE-491B-B699-D1BEA615556B}" srcId="{53914218-A04C-4816-B575-8F0F3BCE76B9}" destId="{85BD2A07-8AC0-4CAD-BCEE-1DDBDF707B52}" srcOrd="0" destOrd="0" parTransId="{072116B9-C716-403B-A89C-9DF63F88B401}" sibTransId="{70BC803E-F13B-4CDF-866E-79EC9D457B7C}"/>
    <dgm:cxn modelId="{2E5EBC07-67E2-41CD-8212-54A1E2C49A17}" type="presOf" srcId="{AD135801-D138-4FB4-9B33-E684596F64AF}" destId="{31863C44-6DB1-4091-91BC-A074CDD84362}" srcOrd="0" destOrd="0" presId="urn:microsoft.com/office/officeart/2005/8/layout/process1"/>
    <dgm:cxn modelId="{F1869C93-78E5-45C0-B47A-7184E47E9253}" srcId="{53914218-A04C-4816-B575-8F0F3BCE76B9}" destId="{98D7EFD3-707E-42AF-B144-327E8CD68E57}" srcOrd="2" destOrd="0" parTransId="{768F5680-9340-4C15-A2AF-A32FE7DCD426}" sibTransId="{275BC9D7-A36B-419A-9945-501CD54B8C99}"/>
    <dgm:cxn modelId="{C007B99C-0635-432C-B0CB-269155CD258C}" type="presOf" srcId="{AD135801-D138-4FB4-9B33-E684596F64AF}" destId="{61A932C8-9250-4EE8-83A5-03AF292F2864}" srcOrd="1" destOrd="0" presId="urn:microsoft.com/office/officeart/2005/8/layout/process1"/>
    <dgm:cxn modelId="{DBDA5D89-5539-481B-9EEF-0D2E7BCFBF2C}" type="presParOf" srcId="{38A8322A-52C8-4D21-B4EA-C7188001D765}" destId="{E443A4A1-F59E-4858-936F-7DB2E64D858F}" srcOrd="0" destOrd="0" presId="urn:microsoft.com/office/officeart/2005/8/layout/process1"/>
    <dgm:cxn modelId="{A2A75EAA-D295-4B78-9F08-AD50AA481F5D}" type="presParOf" srcId="{38A8322A-52C8-4D21-B4EA-C7188001D765}" destId="{14EDC968-05E6-48AD-967B-D16EA87BC264}" srcOrd="1" destOrd="0" presId="urn:microsoft.com/office/officeart/2005/8/layout/process1"/>
    <dgm:cxn modelId="{E47A2011-1184-46FE-8201-8EB3563207BE}" type="presParOf" srcId="{14EDC968-05E6-48AD-967B-D16EA87BC264}" destId="{800A6D09-E750-4422-9038-6F18F1AEB873}" srcOrd="0" destOrd="0" presId="urn:microsoft.com/office/officeart/2005/8/layout/process1"/>
    <dgm:cxn modelId="{7CA2DE23-99B3-4894-987A-85D63422F455}" type="presParOf" srcId="{38A8322A-52C8-4D21-B4EA-C7188001D765}" destId="{780E390F-57F9-418F-B155-1DE010C38D53}" srcOrd="2" destOrd="0" presId="urn:microsoft.com/office/officeart/2005/8/layout/process1"/>
    <dgm:cxn modelId="{9BB76851-A791-40A7-8ECA-C6B69B31654C}" type="presParOf" srcId="{38A8322A-52C8-4D21-B4EA-C7188001D765}" destId="{31863C44-6DB1-4091-91BC-A074CDD84362}" srcOrd="3" destOrd="0" presId="urn:microsoft.com/office/officeart/2005/8/layout/process1"/>
    <dgm:cxn modelId="{7BEA5969-A5D0-46C8-B252-3BE7D8F0C407}" type="presParOf" srcId="{31863C44-6DB1-4091-91BC-A074CDD84362}" destId="{61A932C8-9250-4EE8-83A5-03AF292F2864}" srcOrd="0" destOrd="0" presId="urn:microsoft.com/office/officeart/2005/8/layout/process1"/>
    <dgm:cxn modelId="{B6176413-10F9-4917-9DA0-62784B6BF9F5}" type="presParOf" srcId="{38A8322A-52C8-4D21-B4EA-C7188001D765}" destId="{EEFF896C-5B03-4DA3-BC15-D54BEF6DAF5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460D4-1D39-4DA1-882A-BABA0CCC679E}">
      <dsp:nvSpPr>
        <dsp:cNvPr id="0" name=""/>
        <dsp:cNvSpPr/>
      </dsp:nvSpPr>
      <dsp:spPr>
        <a:xfrm>
          <a:off x="0" y="0"/>
          <a:ext cx="2255193" cy="5120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ПОСЕТИТЕЛЬ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Консультация по вопросу нахождения нужного кабинета у охраны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marL="0" marR="0" lvl="0" indent="0" algn="ctr" defTabSz="889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FFFF00"/>
              </a:solidFill>
            </a:rPr>
            <a:t>4 мин.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</dsp:txBody>
      <dsp:txXfrm>
        <a:off x="66052" y="66052"/>
        <a:ext cx="2123089" cy="4988818"/>
      </dsp:txXfrm>
    </dsp:sp>
    <dsp:sp modelId="{97D6A26F-6945-4122-9202-204186099684}">
      <dsp:nvSpPr>
        <dsp:cNvPr id="0" name=""/>
        <dsp:cNvSpPr/>
      </dsp:nvSpPr>
      <dsp:spPr>
        <a:xfrm>
          <a:off x="2473263" y="2280816"/>
          <a:ext cx="462307" cy="559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accent6">
                <a:lumMod val="75000"/>
              </a:schemeClr>
            </a:solidFill>
          </a:endParaRPr>
        </a:p>
      </dsp:txBody>
      <dsp:txXfrm>
        <a:off x="2473263" y="2392674"/>
        <a:ext cx="323615" cy="335572"/>
      </dsp:txXfrm>
    </dsp:sp>
    <dsp:sp modelId="{FF604FD4-BA78-4AB4-923C-CFCC4274E755}">
      <dsp:nvSpPr>
        <dsp:cNvPr id="0" name=""/>
        <dsp:cNvSpPr/>
      </dsp:nvSpPr>
      <dsp:spPr>
        <a:xfrm>
          <a:off x="3127471" y="0"/>
          <a:ext cx="2255193" cy="5120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ПОСЕТИТЕЛЬ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</a:t>
          </a:r>
          <a:r>
            <a:rPr lang="ru-RU" sz="2400" kern="1200" dirty="0" smtClean="0"/>
            <a:t>Консультация у сотрудников в коридорах учреждения в поисках нужного кабинета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</a:rPr>
            <a:t>3 мин.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3193523" y="66052"/>
        <a:ext cx="2123089" cy="4988818"/>
      </dsp:txXfrm>
    </dsp:sp>
    <dsp:sp modelId="{22327690-1AFA-48BB-84B6-E8FF5FBCCD87}">
      <dsp:nvSpPr>
        <dsp:cNvPr id="0" name=""/>
        <dsp:cNvSpPr/>
      </dsp:nvSpPr>
      <dsp:spPr>
        <a:xfrm>
          <a:off x="5621505" y="2280816"/>
          <a:ext cx="506340" cy="559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621505" y="2392674"/>
        <a:ext cx="354438" cy="335572"/>
      </dsp:txXfrm>
    </dsp:sp>
    <dsp:sp modelId="{A7D9C53C-1AED-4220-BA93-C20E17332751}">
      <dsp:nvSpPr>
        <dsp:cNvPr id="0" name=""/>
        <dsp:cNvSpPr/>
      </dsp:nvSpPr>
      <dsp:spPr>
        <a:xfrm>
          <a:off x="6338025" y="0"/>
          <a:ext cx="2255193" cy="51209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СОТРУДНИК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ДШИ № 50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Нахождение посетителем  нужного кабинета в учреждении или его сотрудника</a:t>
          </a:r>
          <a:endParaRPr lang="ru-RU" sz="24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</a:t>
          </a: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FF00"/>
              </a:solidFill>
            </a:rPr>
            <a:t>3 мин.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6404077" y="66052"/>
        <a:ext cx="2123089" cy="4988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4275D-0060-4A6D-AB6A-A23DD17E307C}">
      <dsp:nvSpPr>
        <dsp:cNvPr id="0" name=""/>
        <dsp:cNvSpPr/>
      </dsp:nvSpPr>
      <dsp:spPr>
        <a:xfrm>
          <a:off x="2412304" y="1174"/>
          <a:ext cx="2353842" cy="1621570"/>
        </a:xfrm>
        <a:prstGeom prst="trapezoid">
          <a:avLst>
            <a:gd name="adj" fmla="val 7268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Федеральный уровень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2304" y="1174"/>
        <a:ext cx="2353842" cy="1621570"/>
      </dsp:txXfrm>
    </dsp:sp>
    <dsp:sp modelId="{34794679-1FED-4027-B7DC-F825FA35C4C8}">
      <dsp:nvSpPr>
        <dsp:cNvPr id="0" name=""/>
        <dsp:cNvSpPr/>
      </dsp:nvSpPr>
      <dsp:spPr>
        <a:xfrm>
          <a:off x="1261386" y="1637495"/>
          <a:ext cx="4714232" cy="1604401"/>
        </a:xfrm>
        <a:prstGeom prst="trapezoid">
          <a:avLst>
            <a:gd name="adj" fmla="val 72688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уровень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6377" y="1637495"/>
        <a:ext cx="3064250" cy="1604401"/>
      </dsp:txXfrm>
    </dsp:sp>
    <dsp:sp modelId="{C68F3047-BA9C-44FA-9703-B69427ACB9B4}">
      <dsp:nvSpPr>
        <dsp:cNvPr id="0" name=""/>
        <dsp:cNvSpPr/>
      </dsp:nvSpPr>
      <dsp:spPr>
        <a:xfrm>
          <a:off x="0" y="3225971"/>
          <a:ext cx="7200800" cy="1727242"/>
        </a:xfrm>
        <a:prstGeom prst="trapezoid">
          <a:avLst>
            <a:gd name="adj" fmla="val 72688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Уровень образовательного учреждения</a:t>
          </a:r>
          <a:endParaRPr lang="ru-RU" sz="2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0139" y="3225971"/>
        <a:ext cx="4680520" cy="1727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3A4A1-F59E-4858-936F-7DB2E64D858F}">
      <dsp:nvSpPr>
        <dsp:cNvPr id="0" name=""/>
        <dsp:cNvSpPr/>
      </dsp:nvSpPr>
      <dsp:spPr>
        <a:xfrm>
          <a:off x="49534" y="0"/>
          <a:ext cx="2097643" cy="5120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ПОСЕТИТЕЛЬ</a:t>
          </a:r>
          <a:r>
            <a:rPr lang="ru-RU" sz="24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/>
            <a:t>Озвучивает охране цель посещения учреждения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FF00"/>
              </a:solidFill>
            </a:rPr>
            <a:t>2 мин.</a:t>
          </a:r>
          <a:endParaRPr lang="ru-RU" sz="2400" b="1" kern="1200" dirty="0">
            <a:solidFill>
              <a:srgbClr val="FFFF00"/>
            </a:solidFill>
          </a:endParaRPr>
        </a:p>
      </dsp:txBody>
      <dsp:txXfrm>
        <a:off x="110972" y="61438"/>
        <a:ext cx="1974767" cy="4998046"/>
      </dsp:txXfrm>
    </dsp:sp>
    <dsp:sp modelId="{14EDC968-05E6-48AD-967B-D16EA87BC264}">
      <dsp:nvSpPr>
        <dsp:cNvPr id="0" name=""/>
        <dsp:cNvSpPr/>
      </dsp:nvSpPr>
      <dsp:spPr>
        <a:xfrm>
          <a:off x="2347289" y="2300353"/>
          <a:ext cx="424235" cy="5202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347289" y="2404396"/>
        <a:ext cx="296965" cy="312129"/>
      </dsp:txXfrm>
    </dsp:sp>
    <dsp:sp modelId="{780E390F-57F9-418F-B155-1DE010C38D53}">
      <dsp:nvSpPr>
        <dsp:cNvPr id="0" name=""/>
        <dsp:cNvSpPr/>
      </dsp:nvSpPr>
      <dsp:spPr>
        <a:xfrm>
          <a:off x="2947622" y="0"/>
          <a:ext cx="2097643" cy="5120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ПОСЕТИТЕЛЬ</a:t>
          </a:r>
          <a:r>
            <a:rPr lang="ru-RU" sz="2400" kern="1200" dirty="0" smtClean="0"/>
            <a:t>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Подробно изучает планировку и кратчайший путь к необходимой точке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FF00"/>
              </a:solidFill>
            </a:rPr>
            <a:t>2 мин.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009060" y="61438"/>
        <a:ext cx="1974767" cy="4998046"/>
      </dsp:txXfrm>
    </dsp:sp>
    <dsp:sp modelId="{31863C44-6DB1-4091-91BC-A074CDD84362}">
      <dsp:nvSpPr>
        <dsp:cNvPr id="0" name=""/>
        <dsp:cNvSpPr/>
      </dsp:nvSpPr>
      <dsp:spPr>
        <a:xfrm>
          <a:off x="5255030" y="2300353"/>
          <a:ext cx="444700" cy="5202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255030" y="2404396"/>
        <a:ext cx="311290" cy="312129"/>
      </dsp:txXfrm>
    </dsp:sp>
    <dsp:sp modelId="{EEFF896C-5B03-4DA3-BC15-D54BEF6DAF5E}">
      <dsp:nvSpPr>
        <dsp:cNvPr id="0" name=""/>
        <dsp:cNvSpPr/>
      </dsp:nvSpPr>
      <dsp:spPr>
        <a:xfrm>
          <a:off x="5884323" y="0"/>
          <a:ext cx="2097643" cy="5120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СОТРУДНИК ДШИ № 50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/>
            <a:t>Посетитель находит нужный кабинет или сотрудника ДШИ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FF00"/>
              </a:solidFill>
            </a:rPr>
            <a:t>2 мин.</a:t>
          </a:r>
          <a:endParaRPr lang="ru-RU" sz="2400" b="1" kern="1200" dirty="0">
            <a:solidFill>
              <a:srgbClr val="FFFF00"/>
            </a:solidFill>
          </a:endParaRPr>
        </a:p>
      </dsp:txBody>
      <dsp:txXfrm>
        <a:off x="5945761" y="61438"/>
        <a:ext cx="1974767" cy="4998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0.42933</cdr:x>
      <cdr:y>0.2601</cdr:y>
    </cdr:from>
    <cdr:to>
      <cdr:x>0.73145</cdr:x>
      <cdr:y>0.2601</cdr:y>
    </cdr:to>
    <cdr:cxnSp macro="">
      <cdr:nvCxnSpPr>
        <cdr:cNvPr id="3" name="Прямая соединительная линия 2"/>
        <cdr:cNvCxnSpPr/>
      </cdr:nvCxnSpPr>
      <cdr:spPr bwMode="auto">
        <a:xfrm xmlns:a="http://schemas.openxmlformats.org/drawingml/2006/main" flipH="1">
          <a:off x="1944216" y="720080"/>
          <a:ext cx="1368148" cy="0"/>
        </a:xfrm>
        <a:prstGeom xmlns:a="http://schemas.openxmlformats.org/drawingml/2006/main" prst="line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0.69965</cdr:x>
      <cdr:y>0.28611</cdr:y>
    </cdr:from>
    <cdr:to>
      <cdr:x>0.72955</cdr:x>
      <cdr:y>0.59458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3168352" y="792088"/>
          <a:ext cx="135401" cy="85400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FB987-E4C8-40DB-A839-D966989F72F0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30B29-5DF6-45FC-AC57-0AC0668F8F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8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24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3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3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2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3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89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7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52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51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5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9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4453" y="3960167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 проекта: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Нарватова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Наталья Владимировна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437" y="1692701"/>
            <a:ext cx="101531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СИСТЕМЫ НАВИГАЦИИ В УЧЕБНЫХ КОРПУСАХ ДШИ № 50 </a:t>
            </a:r>
            <a:endParaRPr lang="ru-RU" sz="4000" b="1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" y="-1985"/>
            <a:ext cx="11416972" cy="15727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45"/>
            <a:ext cx="11522075" cy="92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692" y="-8144"/>
            <a:ext cx="8948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Карта целевого состояния </a:t>
            </a:r>
            <a:r>
              <a:rPr lang="ru-RU" sz="3200" b="1" dirty="0" smtClean="0"/>
              <a:t>процесса ВПП – 6 мин.</a:t>
            </a:r>
            <a:endParaRPr lang="ru-RU" sz="3200" b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2786067"/>
              </p:ext>
            </p:extLst>
          </p:nvPr>
        </p:nvGraphicFramePr>
        <p:xfrm>
          <a:off x="1872605" y="1079847"/>
          <a:ext cx="7992888" cy="512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549" y="544483"/>
            <a:ext cx="932769" cy="6706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546" y="636589"/>
            <a:ext cx="932769" cy="670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510" y="576858"/>
            <a:ext cx="932769" cy="6706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386" y="544483"/>
            <a:ext cx="932769" cy="764600"/>
          </a:xfrm>
          <a:prstGeom prst="rect">
            <a:avLst/>
          </a:prstGeom>
        </p:spPr>
      </p:pic>
      <p:sp>
        <p:nvSpPr>
          <p:cNvPr id="12" name="Блок-схема: процесс 11"/>
          <p:cNvSpPr/>
          <p:nvPr/>
        </p:nvSpPr>
        <p:spPr>
          <a:xfrm>
            <a:off x="785533" y="1695484"/>
            <a:ext cx="360040" cy="3312368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вход</a:t>
            </a:r>
            <a:endParaRPr lang="ru-RU" sz="2800" b="1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0281020" y="1511895"/>
            <a:ext cx="360040" cy="3679546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выход</a:t>
            </a:r>
            <a:endParaRPr lang="ru-RU" sz="2800" b="1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008509" y="881416"/>
            <a:ext cx="864096" cy="316051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Шаг 1</a:t>
            </a:r>
            <a:endParaRPr lang="ru-RU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3672805" y="791815"/>
            <a:ext cx="864096" cy="288032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Шаг 2</a:t>
            </a:r>
            <a:endParaRPr lang="ru-RU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6625133" y="791815"/>
            <a:ext cx="864096" cy="288032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Шаг 3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80907" y="646917"/>
            <a:ext cx="360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19360" y="744487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60640" y="679737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99255" y="699667"/>
            <a:ext cx="547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6275" y="58116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509" y="2386773"/>
            <a:ext cx="4023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3B4555"/>
              </a:solidFill>
              <a:latin typeface="Futura PT Book" pitchFamily="34" charset="-52"/>
            </a:endParaRPr>
          </a:p>
          <a:p>
            <a:endParaRPr lang="ru-RU" sz="2400" dirty="0" smtClean="0">
              <a:solidFill>
                <a:srgbClr val="3B4555"/>
              </a:solidFill>
              <a:latin typeface="Futura PT Book" pitchFamily="34" charset="-52"/>
            </a:endParaRPr>
          </a:p>
          <a:p>
            <a:pPr marL="273050" indent="-273050">
              <a:buFont typeface="Arial" pitchFamily="34" charset="0"/>
              <a:buChar char="•"/>
            </a:pPr>
            <a:endParaRPr lang="ru-RU" sz="2400" dirty="0">
              <a:solidFill>
                <a:srgbClr val="3B4555"/>
              </a:solidFill>
              <a:latin typeface="Futura PT Book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04" y="0"/>
            <a:ext cx="9936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 </a:t>
            </a:r>
            <a:r>
              <a:rPr lang="ru-RU" sz="3200" b="1" kern="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 устранению проблем </a:t>
            </a:r>
            <a:endParaRPr lang="ru-RU" sz="3200" b="1" kern="0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86311"/>
              </p:ext>
            </p:extLst>
          </p:nvPr>
        </p:nvGraphicFramePr>
        <p:xfrm>
          <a:off x="14340" y="1287643"/>
          <a:ext cx="11507736" cy="50959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034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Исполнитель</a:t>
                      </a:r>
                      <a:endParaRPr lang="ru-RU" sz="1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816" marR="268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816" marR="2681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993">
                <a:tc>
                  <a:txBody>
                    <a:bodyPr/>
                    <a:lstStyle/>
                    <a:p>
                      <a:pPr marL="0" marR="0" lvl="0" indent="0" algn="just" defTabSz="102248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Размещение схемы этажей в фойе корпусов № 1, № 2</a:t>
                      </a:r>
                    </a:p>
                    <a:p>
                      <a:pPr marL="0" marR="0" lvl="0" indent="0" algn="just" defTabSz="1022482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Алымов</a:t>
                      </a:r>
                      <a:r>
                        <a:rPr lang="ru-RU" sz="1800" b="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А.А.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816" marR="268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01.11.2023</a:t>
                      </a:r>
                      <a:r>
                        <a:rPr lang="ru-RU" sz="1800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8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816" marR="26816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15585"/>
                  </a:ext>
                </a:extLst>
              </a:tr>
              <a:tr h="1061222">
                <a:tc>
                  <a:txBody>
                    <a:bodyPr/>
                    <a:lstStyle/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навигационных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панелей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ДШИ № 50 (корпус № 1, № 2)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Лапина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Ю.В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Кутырева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И.Ю.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01.09.2023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9142">
                <a:tc>
                  <a:txBody>
                    <a:bodyPr/>
                    <a:lstStyle/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табличек с названием кабинетов с ФИО сотрудников ДШИ № 50 (корпус № 1, № 2)</a:t>
                      </a:r>
                    </a:p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Падина Е.В.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01.09.2023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9142">
                <a:tc>
                  <a:txBody>
                    <a:bodyPr/>
                    <a:lstStyle/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 навигационной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системы в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ДШИ № 50 (корпус № 1, № 2)</a:t>
                      </a:r>
                    </a:p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Нарватова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Н.В.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01.11.2023 г.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 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974798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275" y="60741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4238" y="153139"/>
            <a:ext cx="530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Достигнутые результаты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46530391"/>
              </p:ext>
            </p:extLst>
          </p:nvPr>
        </p:nvGraphicFramePr>
        <p:xfrm>
          <a:off x="936501" y="1079847"/>
          <a:ext cx="907300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461" y="146551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3412" y="32813"/>
            <a:ext cx="792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</a:t>
            </a:r>
            <a:r>
              <a:rPr lang="ru-RU" sz="32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(«Было</a:t>
            </a:r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 «Стало»)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437" y="758432"/>
            <a:ext cx="4121109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800" b="1" kern="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подробного разъяснения </a:t>
            </a:r>
            <a:r>
              <a:rPr lang="ru-RU" sz="1800" b="1" kern="0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посетителем цели посещения учреждения и нужного сотрудника </a:t>
            </a:r>
            <a:r>
              <a:rPr lang="ru-RU" sz="1800" b="1" kern="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ДШИ !!!</a:t>
            </a:r>
            <a:endParaRPr lang="ru-RU" sz="1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70887" y="836290"/>
            <a:ext cx="475252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Размещены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схемы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этажей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 фойе корпусов № 1, № 2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696335" y="2173294"/>
            <a:ext cx="1449312" cy="780252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345213" y="1741498"/>
            <a:ext cx="1512168" cy="922525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b="5452"/>
          <a:stretch/>
        </p:blipFill>
        <p:spPr>
          <a:xfrm>
            <a:off x="792485" y="3187336"/>
            <a:ext cx="2808312" cy="30329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57" y="3033407"/>
            <a:ext cx="4124440" cy="33407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013" y="60235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0517" y="156022"/>
            <a:ext cx="7847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</a:t>
            </a:r>
            <a:r>
              <a:rPr lang="ru-RU" sz="32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Было» – «Стало»)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4452588"/>
            <a:ext cx="2614278" cy="19558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9069" y="1295743"/>
            <a:ext cx="3611768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Отсутствовали навигационные панели в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учреждении</a:t>
            </a:r>
          </a:p>
          <a:p>
            <a:pPr algn="ctr"/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84973" y="1210548"/>
            <a:ext cx="439248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навигационные панели</a:t>
            </a:r>
            <a:r>
              <a:rPr lang="ru-RU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 ДШИ № 50 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корпус № 1, № 2)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9433445" y="1412170"/>
            <a:ext cx="1368152" cy="891813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080517" y="2941258"/>
            <a:ext cx="1398516" cy="1239941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15416" r="2540" b="6343"/>
          <a:stretch/>
        </p:blipFill>
        <p:spPr>
          <a:xfrm>
            <a:off x="8353325" y="3960167"/>
            <a:ext cx="2762902" cy="20162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5328" t="66747" r="50905" b="4332"/>
          <a:stretch/>
        </p:blipFill>
        <p:spPr>
          <a:xfrm>
            <a:off x="5977061" y="2496073"/>
            <a:ext cx="2716762" cy="19565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776" y="149434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4653" y="231616"/>
            <a:ext cx="6943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Futura PT Medium" pitchFamily="34" charset="-52"/>
              </a:rPr>
              <a:t>Визуализация </a:t>
            </a:r>
            <a:r>
              <a:rPr lang="ru-RU" sz="2800" b="1" dirty="0" smtClean="0">
                <a:solidFill>
                  <a:srgbClr val="3B4555"/>
                </a:solidFill>
                <a:latin typeface="Futura PT Medium" pitchFamily="34" charset="-52"/>
              </a:rPr>
              <a:t>(«</a:t>
            </a:r>
            <a:r>
              <a:rPr lang="ru-RU" sz="2800" b="1" dirty="0">
                <a:solidFill>
                  <a:srgbClr val="3B4555"/>
                </a:solidFill>
                <a:latin typeface="Futura PT Medium" pitchFamily="34" charset="-52"/>
              </a:rPr>
              <a:t>Было» – «Стало»)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3" y="3456111"/>
            <a:ext cx="3076056" cy="29520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2445" y="1062692"/>
            <a:ext cx="237007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было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четкого разъяснениями от сотрудников по нахождению нужного кабинета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" y="1327709"/>
            <a:ext cx="1727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96255" y="878026"/>
            <a:ext cx="57594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Разработаны таблички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 названием кабинетов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ФИО сотрудников ДШИ № 50 </a:t>
            </a: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корпус № 1, № 2)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193085" y="1945948"/>
            <a:ext cx="1224136" cy="1188144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195920" y="2767801"/>
            <a:ext cx="1368152" cy="88632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029" y="3775510"/>
            <a:ext cx="5257126" cy="1772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469" y="142071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6983" y="9206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(«</a:t>
            </a:r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Было» – «Стало»)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9836" y="1252952"/>
            <a:ext cx="312248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>
                <a:latin typeface="Arial" panose="020B0604020202020204" pitchFamily="34" charset="0"/>
                <a:cs typeface="Arial" panose="020B0604020202020204" pitchFamily="34" charset="0"/>
              </a:rPr>
              <a:t>Временные потери при ориентации по учреждению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01208" y="632245"/>
            <a:ext cx="521628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Введение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навигационной системы </a:t>
            </a:r>
          </a:p>
          <a:p>
            <a:pPr algn="ctr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ДШИ № 50 (корпус № 1, № 2)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36501" y="2480441"/>
            <a:ext cx="714656" cy="1337562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641358" y="1693025"/>
            <a:ext cx="782874" cy="946082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054" y="1583903"/>
            <a:ext cx="3756355" cy="36436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78" y="3240088"/>
            <a:ext cx="3467938" cy="31488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958" y="2480441"/>
            <a:ext cx="2529250" cy="25292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" y="4320207"/>
            <a:ext cx="2730944" cy="20482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492" y="72804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6202" y="-29731"/>
            <a:ext cx="6908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Разработанные стандарты (СОК)</a:t>
            </a:r>
            <a:b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внедренным </a:t>
            </a:r>
            <a:r>
              <a:rPr lang="ru-RU" sz="32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улучшениям</a:t>
            </a:r>
            <a:endParaRPr lang="ru-RU" sz="3200" b="1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6581" y="1943943"/>
            <a:ext cx="775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165938"/>
              </p:ext>
            </p:extLst>
          </p:nvPr>
        </p:nvGraphicFramePr>
        <p:xfrm>
          <a:off x="398" y="1332466"/>
          <a:ext cx="11521677" cy="51087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63007">
                  <a:extLst>
                    <a:ext uri="{9D8B030D-6E8A-4147-A177-3AD203B41FA5}">
                      <a16:colId xmlns:a16="http://schemas.microsoft.com/office/drawing/2014/main" val="836462135"/>
                    </a:ext>
                  </a:extLst>
                </a:gridCol>
                <a:gridCol w="8856984">
                  <a:extLst>
                    <a:ext uri="{9D8B030D-6E8A-4147-A177-3AD203B41FA5}">
                      <a16:colId xmlns:a16="http://schemas.microsoft.com/office/drawing/2014/main" val="533260278"/>
                    </a:ext>
                  </a:extLst>
                </a:gridCol>
                <a:gridCol w="1501686">
                  <a:extLst>
                    <a:ext uri="{9D8B030D-6E8A-4147-A177-3AD203B41FA5}">
                      <a16:colId xmlns:a16="http://schemas.microsoft.com/office/drawing/2014/main" val="2311521861"/>
                    </a:ext>
                  </a:extLst>
                </a:gridCol>
              </a:tblGrid>
              <a:tr h="8968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 шага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Рабочая</a:t>
                      </a:r>
                      <a:r>
                        <a:rPr lang="ru-RU" baseline="0" dirty="0" smtClean="0"/>
                        <a:t> пошаговая последовательность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Время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691137"/>
                  </a:ext>
                </a:extLst>
              </a:tr>
              <a:tr h="122679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Посетитель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 входе озвучивает цель посещения учреждения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мин.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2939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Посетитель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подробно изучает планировку и кратчайший путь к необходимой точке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мин.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9254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Посетитель</a:t>
                      </a:r>
                      <a:r>
                        <a:rPr lang="ru-RU" sz="1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</a:t>
                      </a:r>
                      <a:r>
                        <a:rPr lang="ru-RU" sz="1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вигается</a:t>
                      </a:r>
                      <a:r>
                        <a:rPr lang="ru-RU" sz="18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соответствии с навигацией и находит нужный кабинет или сотрудника ДШИ № 50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мин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110308"/>
                  </a:ext>
                </a:extLst>
              </a:tr>
              <a:tr h="89684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r>
                        <a:rPr lang="ru-RU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минут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5356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469" y="71735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36701" y="2952055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0914"/>
            <a:ext cx="11522075" cy="923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8"/>
            <a:ext cx="11522075" cy="15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3" y="163135"/>
            <a:ext cx="9873525" cy="62705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62" y="170304"/>
            <a:ext cx="1757413" cy="5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6491" y="169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89874" y="995876"/>
            <a:ext cx="7904408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Нарватова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Н.В., методист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руководитель проекта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6455" y="2642744"/>
            <a:ext cx="37444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Кутырева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И.Ю. – </a:t>
            </a:r>
          </a:p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лаборант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6455" y="4647467"/>
            <a:ext cx="4393122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Падина Е.В. – </a:t>
            </a:r>
          </a:p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 директора по УВР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2078" y="2789482"/>
            <a:ext cx="3813801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Алымов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А.А. – инженер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39" y="435617"/>
            <a:ext cx="1213281" cy="181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" y="4347839"/>
            <a:ext cx="1282503" cy="192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7142078" y="4645917"/>
            <a:ext cx="4687953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Лапина Ю.В. – заведующий хозяйством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57" y="1826679"/>
            <a:ext cx="1334294" cy="2001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453" y="54611"/>
            <a:ext cx="1755800" cy="591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0207" y="2334419"/>
            <a:ext cx="1785166" cy="119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7" y="4347839"/>
            <a:ext cx="1250764" cy="190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48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549" y="216613"/>
            <a:ext cx="4480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Легенда проекта</a:t>
            </a:r>
            <a:endParaRPr lang="ru-RU" sz="3200" b="1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71;p6"/>
          <p:cNvSpPr/>
          <p:nvPr/>
        </p:nvSpPr>
        <p:spPr>
          <a:xfrm>
            <a:off x="1512565" y="1254776"/>
            <a:ext cx="720080" cy="719807"/>
          </a:xfrm>
          <a:prstGeom prst="rect">
            <a:avLst/>
          </a:prstGeom>
          <a:solidFill>
            <a:srgbClr val="0091F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3;p6"/>
          <p:cNvSpPr/>
          <p:nvPr/>
        </p:nvSpPr>
        <p:spPr>
          <a:xfrm>
            <a:off x="1512565" y="2895724"/>
            <a:ext cx="720080" cy="695691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8;p6"/>
          <p:cNvSpPr/>
          <p:nvPr/>
        </p:nvSpPr>
        <p:spPr>
          <a:xfrm>
            <a:off x="1224533" y="4464378"/>
            <a:ext cx="1512168" cy="1080120"/>
          </a:xfrm>
          <a:prstGeom prst="irregularSeal1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36701" y="1383848"/>
            <a:ext cx="2127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посетитель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6701" y="2924113"/>
            <a:ext cx="363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с</a:t>
            </a:r>
            <a:r>
              <a:rPr 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отрудник ДШИ № 50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725" y="4773605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ё</a:t>
            </a:r>
            <a:r>
              <a:rPr 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ж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74;p6"/>
          <p:cNvSpPr/>
          <p:nvPr/>
        </p:nvSpPr>
        <p:spPr>
          <a:xfrm>
            <a:off x="7255665" y="2398795"/>
            <a:ext cx="797896" cy="733213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Times New Roman"/>
              <a:buNone/>
            </a:pPr>
            <a:r>
              <a:rPr lang="ru-RU" sz="1800" b="1" i="0" u="none" strike="noStrike" cap="none" dirty="0" smtClean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dirty="0"/>
          </a:p>
        </p:txBody>
      </p:sp>
      <p:sp>
        <p:nvSpPr>
          <p:cNvPr id="10" name="Google Shape;75;p6"/>
          <p:cNvSpPr/>
          <p:nvPr/>
        </p:nvSpPr>
        <p:spPr>
          <a:xfrm>
            <a:off x="7255665" y="3474421"/>
            <a:ext cx="827152" cy="676527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Times New Roman"/>
              <a:buNone/>
            </a:pPr>
            <a:r>
              <a:rPr lang="ru-RU" sz="1800" b="1" i="0" u="none" strike="noStrike" cap="none" dirty="0">
                <a:solidFill>
                  <a:srgbClr val="00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85147" y="2434059"/>
            <a:ext cx="2770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администрация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8185147" y="3385778"/>
            <a:ext cx="3422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- </a:t>
            </a:r>
            <a:r>
              <a:rPr lang="ru-RU" sz="2400" b="1" dirty="0" smtClean="0">
                <a:solidFill>
                  <a:srgbClr val="000066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преподаватель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093" y="71735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0168" y="177793"/>
            <a:ext cx="7560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текущего состояния процесса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947" y="52428"/>
            <a:ext cx="1755800" cy="591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7" y="729423"/>
            <a:ext cx="4003992" cy="5665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817" y="1560000"/>
            <a:ext cx="3557639" cy="20034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1442" y="3672686"/>
            <a:ext cx="3479421" cy="1959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750" y="2305633"/>
            <a:ext cx="3633905" cy="20464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39" y="-7160"/>
            <a:ext cx="9170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Карта текущего состояния </a:t>
            </a:r>
            <a:r>
              <a:rPr lang="ru-RU" sz="3200" b="1" dirty="0" smtClean="0"/>
              <a:t>процесса ВПП – 10 мин.</a:t>
            </a:r>
            <a:endParaRPr lang="ru-RU" sz="32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80626356"/>
              </p:ext>
            </p:extLst>
          </p:nvPr>
        </p:nvGraphicFramePr>
        <p:xfrm>
          <a:off x="1776832" y="1190215"/>
          <a:ext cx="8593219" cy="512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281" y="876456"/>
            <a:ext cx="936104" cy="673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1807" y="748125"/>
            <a:ext cx="991315" cy="713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383" y="853217"/>
            <a:ext cx="936104" cy="6739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0035" y="823523"/>
            <a:ext cx="993003" cy="714962"/>
          </a:xfrm>
          <a:prstGeom prst="rect">
            <a:avLst/>
          </a:prstGeom>
        </p:spPr>
      </p:pic>
      <p:sp>
        <p:nvSpPr>
          <p:cNvPr id="12" name="Блок-схема: процесс 11"/>
          <p:cNvSpPr/>
          <p:nvPr/>
        </p:nvSpPr>
        <p:spPr>
          <a:xfrm>
            <a:off x="936501" y="2042087"/>
            <a:ext cx="360040" cy="256615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вход</a:t>
            </a:r>
            <a:endParaRPr lang="ru-RU" sz="2800" b="1" dirty="0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0801596" y="2042087"/>
            <a:ext cx="335773" cy="256615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выход</a:t>
            </a:r>
            <a:endParaRPr lang="ru-RU" sz="2800" b="1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986899" y="927402"/>
            <a:ext cx="1152128" cy="286052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Шаг 1</a:t>
            </a:r>
            <a:endParaRPr lang="ru-RU" sz="2800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3997024" y="885742"/>
            <a:ext cx="1087904" cy="304473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Шаг 2</a:t>
            </a:r>
            <a:endParaRPr lang="ru-RU" sz="2800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7375882" y="894952"/>
            <a:ext cx="1102288" cy="286052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Шаг 3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939476" y="990159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03528" y="858821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29827" y="990159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239282" y="653162"/>
            <a:ext cx="314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9469" y="82126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84970" y="47470"/>
            <a:ext cx="3581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B45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Анализ проблем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25133" y="-5344"/>
            <a:ext cx="1521947" cy="1136876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270845"/>
              </p:ext>
            </p:extLst>
          </p:nvPr>
        </p:nvGraphicFramePr>
        <p:xfrm>
          <a:off x="0" y="1131531"/>
          <a:ext cx="11522075" cy="52769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3050">
                  <a:extLst>
                    <a:ext uri="{9D8B030D-6E8A-4147-A177-3AD203B41FA5}">
                      <a16:colId xmlns:a16="http://schemas.microsoft.com/office/drawing/2014/main" val="3632401506"/>
                    </a:ext>
                  </a:extLst>
                </a:gridCol>
                <a:gridCol w="3207787">
                  <a:extLst>
                    <a:ext uri="{9D8B030D-6E8A-4147-A177-3AD203B41FA5}">
                      <a16:colId xmlns:a16="http://schemas.microsoft.com/office/drawing/2014/main" val="43212183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290790047"/>
                    </a:ext>
                  </a:extLst>
                </a:gridCol>
                <a:gridCol w="5040958">
                  <a:extLst>
                    <a:ext uri="{9D8B030D-6E8A-4147-A177-3AD203B41FA5}">
                      <a16:colId xmlns:a16="http://schemas.microsoft.com/office/drawing/2014/main" val="1117105590"/>
                    </a:ext>
                  </a:extLst>
                </a:gridCol>
              </a:tblGrid>
              <a:tr h="6232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Коренная причина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по устранению проблем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034406"/>
                  </a:ext>
                </a:extLst>
              </a:tr>
              <a:tr h="108243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Подробное разъяснение посетителем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цели посещения учреждения и нужного сотрудника ДШИ</a:t>
                      </a:r>
                      <a:endParaRPr lang="ru-RU" sz="1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Сложное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архитектурное строение зданий ДШИ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Размещение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схемы этажей в фойе корпусов № 1, № 2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84821"/>
                  </a:ext>
                </a:extLst>
              </a:tr>
              <a:tr h="100993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22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Отсутствие 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навигационных панелей в учреждении</a:t>
                      </a:r>
                      <a:endParaRPr lang="ru-RU" sz="1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разработаны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навигационные панели </a:t>
                      </a:r>
                      <a:endParaRPr lang="ru-RU" sz="15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навигационных панелей 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ДШИ № 50 (корпус № 1, № 2)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511219"/>
                  </a:ext>
                </a:extLst>
              </a:tr>
              <a:tr h="132185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Временные</a:t>
                      </a:r>
                      <a:r>
                        <a:rPr lang="ru-RU" sz="15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потери, связанные с объяснением на словах траектории движения</a:t>
                      </a:r>
                      <a:endParaRPr lang="ru-RU" sz="1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четкого разъяснениями от сотрудников по нахождению нужного кабинета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табличек с названием кабинетов с ФИО сотрудников ДШИ № 50 (корпус № 1, № 2)</a:t>
                      </a:r>
                    </a:p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978663"/>
                  </a:ext>
                </a:extLst>
              </a:tr>
              <a:tr h="12394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Временные потери при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ориентации по учреждению</a:t>
                      </a:r>
                      <a:endParaRPr lang="ru-RU" sz="1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системы навигации в ДШИ № 50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Введение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навигационной системы в ДШИ № 50 (корпус № 1, № 2)</a:t>
                      </a:r>
                      <a:endParaRPr lang="ru-RU" sz="1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52750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746" y="47470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5145" y="78360"/>
            <a:ext cx="4160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B455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Пирамида проблем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227478811"/>
              </p:ext>
            </p:extLst>
          </p:nvPr>
        </p:nvGraphicFramePr>
        <p:xfrm>
          <a:off x="-14245" y="790643"/>
          <a:ext cx="7200800" cy="495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796226" y="1858521"/>
            <a:ext cx="2217210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выявлено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62625" y="4104183"/>
            <a:ext cx="5759450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Подробное разъяснение посетителем цели посещения учреждения и нужного сотрудника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ДШИ;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Отсутствие системы навигации в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учреждении;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Временные потери, связанные с объяснением на словах траектории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движения;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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Временные потери при ориентации по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учреждению.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65093" y="2920092"/>
            <a:ext cx="2217210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выявлено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4259" y="0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0597" y="158048"/>
            <a:ext cx="7617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ru-RU" sz="3200" b="1" kern="0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целевого состояния процесса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469" y="32993"/>
            <a:ext cx="1755800" cy="591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9" y="733847"/>
            <a:ext cx="3972229" cy="56163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2045" y="1562251"/>
            <a:ext cx="3675793" cy="20700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1367" y="2370494"/>
            <a:ext cx="3601183" cy="20280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6939" y="3446844"/>
            <a:ext cx="3671863" cy="2067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939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</TotalTime>
  <Words>685</Words>
  <Application>Microsoft Office PowerPoint</Application>
  <PresentationFormat>Произвольный</PresentationFormat>
  <Paragraphs>171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Futura PT Book</vt:lpstr>
      <vt:lpstr>Futura PT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User</cp:lastModifiedBy>
  <cp:revision>133</cp:revision>
  <cp:lastPrinted>2023-12-15T10:35:25Z</cp:lastPrinted>
  <dcterms:created xsi:type="dcterms:W3CDTF">2018-10-19T07:56:24Z</dcterms:created>
  <dcterms:modified xsi:type="dcterms:W3CDTF">2023-12-15T10:36:37Z</dcterms:modified>
</cp:coreProperties>
</file>